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3"/>
  </p:notesMasterIdLst>
  <p:sldIdLst>
    <p:sldId id="256" r:id="rId2"/>
    <p:sldId id="260" r:id="rId3"/>
    <p:sldId id="261" r:id="rId4"/>
    <p:sldId id="262" r:id="rId5"/>
    <p:sldId id="281" r:id="rId6"/>
    <p:sldId id="28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6" r:id="rId17"/>
    <p:sldId id="272" r:id="rId18"/>
    <p:sldId id="274" r:id="rId19"/>
    <p:sldId id="273" r:id="rId20"/>
    <p:sldId id="27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2CB36-49F5-4926-AF55-EE1FB122CABC}" type="datetimeFigureOut">
              <a:rPr lang="en-IN" smtClean="0"/>
              <a:t>06/Oct/2024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CA796-C87E-4890-9C87-18D9F88439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568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CA796-C87E-4890-9C87-18D9F884399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546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CA796-C87E-4890-9C87-18D9F884399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501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3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466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375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031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4929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253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344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62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21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48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368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10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209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1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40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82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633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10/6/2024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667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1472F-9D0A-6E69-CC29-049CA5814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08497" y="-727521"/>
            <a:ext cx="8676222" cy="3200400"/>
          </a:xfrm>
        </p:spPr>
        <p:txBody>
          <a:bodyPr>
            <a:normAutofit/>
          </a:bodyPr>
          <a:lstStyle/>
          <a:p>
            <a:r>
              <a:rPr lang="en-IN" sz="6000" b="1" dirty="0">
                <a:solidFill>
                  <a:schemeClr val="accent2"/>
                </a:solidFill>
              </a:rPr>
              <a:t>AI in Defence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F61065-2EEA-0F50-3A68-45086A40C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588" y="2827682"/>
            <a:ext cx="5850194" cy="32004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Prepared By :</a:t>
            </a:r>
          </a:p>
          <a:p>
            <a:pPr algn="l"/>
            <a:r>
              <a:rPr lang="en-US" dirty="0"/>
              <a:t>Name : Nirmit Kotadiya</a:t>
            </a:r>
          </a:p>
          <a:p>
            <a:pPr algn="l"/>
            <a:r>
              <a:rPr lang="en-US" dirty="0"/>
              <a:t>Branch : CSE</a:t>
            </a:r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FAE00-64BC-62B2-8BF6-FCA6CFD5BD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2" y="65947"/>
            <a:ext cx="2710248" cy="774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85B64E-33A8-87AD-CB44-F0B0C16DD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574" y="0"/>
            <a:ext cx="5250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1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23E9-9368-DA8B-3CD8-402A890C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88325"/>
            <a:ext cx="7402014" cy="183494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AI-Based Motion Detection &amp; Target Identification System in LC</a:t>
            </a:r>
            <a:endParaRPr lang="en-IN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4E915-BCB2-5DA2-26F4-7F0E21B01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393" y="2605548"/>
            <a:ext cx="6971071" cy="302464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Proactive Real-time Intelligence and Surveillance Monitoring System (PRISM) is the Indian Army's first AI-based system for real-time motion detection and target identification from multiple surveillance inputs. It offers real-time video analysis, multi-class object detection, night vision capabilities, and audio alerts to enhance security at critical zones like borders and counter-terrorism areas.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FE0C1-7D50-664E-F868-96320E1B61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" y="68827"/>
            <a:ext cx="2710248" cy="774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319593-7A0A-61F7-6D1A-AA10C6DED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014" y="0"/>
            <a:ext cx="47899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B05A0-EDAE-6F98-8E8B-D023484C8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407" y="1902416"/>
            <a:ext cx="4287200" cy="289585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92822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0E2BB-98AB-BFE9-70A3-B4F123A70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5994" y="381000"/>
            <a:ext cx="9905998" cy="19050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AI in Logistics and Supply Chain</a:t>
            </a:r>
            <a:endParaRPr lang="en-IN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14383-63E5-776A-8E56-09C33EF1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994" y="1875503"/>
            <a:ext cx="7127516" cy="31069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dirty="0"/>
              <a:t>Optimizing Military Resources</a:t>
            </a:r>
          </a:p>
          <a:p>
            <a:pPr>
              <a:lnSpc>
                <a:spcPct val="150000"/>
              </a:lnSpc>
            </a:pPr>
            <a:r>
              <a:rPr lang="en-US" dirty="0"/>
              <a:t>AI in transportation, supply management, and resource allocation.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US" dirty="0"/>
              <a:t>Predictive analytics for maintenance of military assets.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US" dirty="0"/>
              <a:t>Reducing waste and improving efficiency.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802F2A-1A76-A340-D623-6B09758344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62" y="78659"/>
            <a:ext cx="2710248" cy="774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353E5B-6B55-2B20-38B2-97E0587CC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899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27432-8898-9A20-4241-534105AD3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22" y="473210"/>
            <a:ext cx="4433684" cy="29557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8321B7-AFD9-D6E4-186F-936E065B1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622" y="3662515"/>
            <a:ext cx="4433684" cy="295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82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599D1-1ABC-774C-1C46-344C7071D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10" y="727586"/>
            <a:ext cx="7469059" cy="163461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AI-Enabled Airborne Electro-Optic Infrared System</a:t>
            </a:r>
            <a:endParaRPr lang="en-IN" b="1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F5F4B-FBAA-80FC-7B4C-B775C26FB9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0" y="70022"/>
            <a:ext cx="2710248" cy="774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055495-66B0-9ABB-3D6B-6A2BDAF35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670" y="0"/>
            <a:ext cx="461132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8AAF9-6BDD-BFAE-7C9F-9596DF025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645" y="1912863"/>
            <a:ext cx="4188542" cy="28577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7CCC68DE-6918-5766-25C4-EDCDAC127D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2620" y="2339116"/>
            <a:ext cx="6430297" cy="3734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Body)"/>
              </a:rPr>
              <a:t>DRDO's AI-enabled Airborne Electro-Optic Infrared System utilizes advanced AI algorithms for object detection, classification, and tracking through day and thermal camera fusion. It is ideal for multi-mode maritime, coastal, and border surveillance, as well as aerial monitoring of suspicious personnel, vehicles, and objects.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 (Body)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 (Body)"/>
            </a:endParaRPr>
          </a:p>
        </p:txBody>
      </p:sp>
    </p:spTree>
    <p:extLst>
      <p:ext uri="{BB962C8B-B14F-4D97-AF65-F5344CB8AC3E}">
        <p14:creationId xmlns:p14="http://schemas.microsoft.com/office/powerpoint/2010/main" val="1119750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FCBFE-BBAA-B073-972A-B6FBED5FD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652" y="720213"/>
            <a:ext cx="7137348" cy="165919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Automatic Number Plate Recognition for Smart Cities</a:t>
            </a:r>
            <a:endParaRPr lang="en-IN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941A1-9F7D-B3FF-F465-77D59134B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4652" y="2300747"/>
            <a:ext cx="6704729" cy="319548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The indigenously developed Automatic Number Plate Recognition (ANPR) system accurately detects and recognizes vehicle license plates in real-time, functioning day and night across various vehicle types. Integral to Smart City solutions, it aids in access control, traffic management, tolling, policing, and security services, enhancing automation and citizen safety.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4C88F-B984-C81E-2FFE-FABA722D00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62" y="78659"/>
            <a:ext cx="2710248" cy="774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04342-BF21-B4E9-6E8E-BB400A712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1132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31EB8E-A0AC-91B5-60B5-42BB355B1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58" y="1924426"/>
            <a:ext cx="4061812" cy="26748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291362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CB0FC-28EB-8F9D-8BF3-18A0E95C2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62" y="844379"/>
            <a:ext cx="7343826" cy="1708320"/>
          </a:xfrm>
        </p:spPr>
        <p:txBody>
          <a:bodyPr/>
          <a:lstStyle/>
          <a:p>
            <a:r>
              <a:rPr lang="en-IN" b="1" i="0" dirty="0">
                <a:solidFill>
                  <a:schemeClr val="accent2"/>
                </a:solidFill>
                <a:effectLst/>
                <a:latin typeface="Century Gothic (Headings)"/>
              </a:rPr>
              <a:t>AI-Enabled Surveillance Systems</a:t>
            </a:r>
            <a:endParaRPr lang="en-IN" dirty="0">
              <a:solidFill>
                <a:schemeClr val="accent2"/>
              </a:solidFill>
              <a:latin typeface="Century Gothic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85D30-4F82-368A-472D-1B7EB8BFF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45" y="2215947"/>
            <a:ext cx="7482911" cy="4178710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2D3"/>
                </a:solidFill>
                <a:effectLst/>
                <a:latin typeface="Century Gothic (Body)"/>
              </a:rPr>
              <a:t>Overview</a:t>
            </a:r>
            <a:r>
              <a:rPr lang="en-US" b="0" i="0" dirty="0">
                <a:solidFill>
                  <a:srgbClr val="D1D2D3"/>
                </a:solidFill>
                <a:effectLst/>
                <a:latin typeface="Century Gothic (Body)"/>
              </a:rPr>
              <a:t>: Surveillance and threat detection using AI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2D3"/>
                </a:solidFill>
                <a:effectLst/>
                <a:latin typeface="Century Gothic (Body)"/>
              </a:rPr>
              <a:t>AI in Border Monitoring</a:t>
            </a:r>
            <a:r>
              <a:rPr lang="en-US" b="0" i="0" dirty="0">
                <a:solidFill>
                  <a:srgbClr val="D1D2D3"/>
                </a:solidFill>
                <a:effectLst/>
                <a:latin typeface="Century Gothic (Body)"/>
              </a:rPr>
              <a:t>: Example of the India-Pakistan and India-China borders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2D3"/>
                </a:solidFill>
                <a:effectLst/>
                <a:latin typeface="Century Gothic (Body)"/>
              </a:rPr>
              <a:t>Impact</a:t>
            </a:r>
            <a:r>
              <a:rPr lang="en-US" b="0" i="0" dirty="0">
                <a:solidFill>
                  <a:srgbClr val="D1D2D3"/>
                </a:solidFill>
                <a:effectLst/>
                <a:latin typeface="Century Gothic (Body)"/>
              </a:rPr>
              <a:t>: Increased real-time monitoring, reduced human errors, faster decision-making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2D3"/>
              </a:solidFill>
              <a:effectLst/>
              <a:latin typeface="Century Gothic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58CC3-DBA6-AD82-21B1-2B4056D9A5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" y="70022"/>
            <a:ext cx="2710248" cy="774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C5FC9B-342A-9061-2937-57FEFBBB8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671" y="0"/>
            <a:ext cx="461132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AC7C3A-2D7C-64A4-3172-36632CE1A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231" y="155170"/>
            <a:ext cx="4208207" cy="598784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BA5DC0-3A15-8C27-C820-C488214C26E4}"/>
              </a:ext>
            </a:extLst>
          </p:cNvPr>
          <p:cNvSpPr txBox="1"/>
          <p:nvPr/>
        </p:nvSpPr>
        <p:spPr>
          <a:xfrm>
            <a:off x="8425345" y="272534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 India's existing military radar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B7722-A3FA-84AC-4E3E-91F62785AC23}"/>
              </a:ext>
            </a:extLst>
          </p:cNvPr>
          <p:cNvSpPr txBox="1"/>
          <p:nvPr/>
        </p:nvSpPr>
        <p:spPr>
          <a:xfrm>
            <a:off x="7782231" y="6241165"/>
            <a:ext cx="4415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Century Gothic (Body)"/>
              </a:rPr>
              <a:t>India Wants Radars to Monitor Deep Into China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5864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E504-D274-7BC8-5C6F-52F9D9BD7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807" y="717755"/>
            <a:ext cx="7285703" cy="1905000"/>
          </a:xfrm>
        </p:spPr>
        <p:txBody>
          <a:bodyPr/>
          <a:lstStyle/>
          <a:p>
            <a:r>
              <a:rPr lang="en-IN" b="1" i="0" dirty="0">
                <a:solidFill>
                  <a:schemeClr val="accent2"/>
                </a:solidFill>
                <a:effectLst/>
                <a:latin typeface="Century Gothic (Headings)"/>
              </a:rPr>
              <a:t>India’s AI Defence Programs &amp; Initiatives</a:t>
            </a:r>
            <a:endParaRPr lang="en-IN" dirty="0">
              <a:solidFill>
                <a:schemeClr val="accent2"/>
              </a:solidFill>
              <a:latin typeface="Century Gothic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ED961-FF7D-A9B2-95B3-0631F2119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496" y="2007624"/>
            <a:ext cx="6183619" cy="4455243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D1D2D3"/>
                </a:solidFill>
                <a:effectLst/>
                <a:latin typeface="Century Gothic (Body)"/>
              </a:rPr>
              <a:t>DRDO’s AI Research Initiatives</a:t>
            </a:r>
            <a:r>
              <a:rPr lang="en-IN" b="0" i="0" dirty="0">
                <a:solidFill>
                  <a:srgbClr val="D1D2D3"/>
                </a:solidFill>
                <a:effectLst/>
                <a:latin typeface="Century Gothic (Body)"/>
              </a:rPr>
              <a:t>: Autonomous systems, robotic soldiers, etc.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2D3"/>
                </a:solidFill>
                <a:effectLst/>
                <a:latin typeface="Century Gothic (Body)"/>
              </a:rPr>
              <a:t>Ministry of </a:t>
            </a:r>
            <a:r>
              <a:rPr lang="en-US" b="1" i="0" dirty="0" err="1">
                <a:solidFill>
                  <a:srgbClr val="D1D2D3"/>
                </a:solidFill>
                <a:effectLst/>
                <a:latin typeface="Century Gothic (Body)"/>
              </a:rPr>
              <a:t>Defence’s</a:t>
            </a:r>
            <a:r>
              <a:rPr lang="en-US" b="1" i="0" dirty="0">
                <a:solidFill>
                  <a:srgbClr val="D1D2D3"/>
                </a:solidFill>
                <a:effectLst/>
                <a:latin typeface="Century Gothic (Body)"/>
              </a:rPr>
              <a:t> Defence AI Council</a:t>
            </a:r>
            <a:r>
              <a:rPr lang="en-US" b="0" i="0" dirty="0">
                <a:solidFill>
                  <a:srgbClr val="D1D2D3"/>
                </a:solidFill>
                <a:effectLst/>
                <a:latin typeface="Century Gothic (Body)"/>
              </a:rPr>
              <a:t>: Policy framework, strategic planning for AI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2D3"/>
                </a:solidFill>
                <a:effectLst/>
                <a:latin typeface="Century Gothic (Body)"/>
              </a:rPr>
              <a:t>Partnership with Academia &amp; Startups</a:t>
            </a:r>
            <a:r>
              <a:rPr lang="en-US" b="0" i="0" dirty="0">
                <a:solidFill>
                  <a:srgbClr val="D1D2D3"/>
                </a:solidFill>
                <a:effectLst/>
                <a:latin typeface="Century Gothic (Body)"/>
              </a:rPr>
              <a:t>: Collaborations for R&amp;D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b="0" i="0" dirty="0">
              <a:solidFill>
                <a:srgbClr val="D1D2D3"/>
              </a:solidFill>
              <a:effectLst/>
              <a:latin typeface="Century Gothic (Body)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088493-15C8-C566-0BE5-D906D380D5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62" y="78659"/>
            <a:ext cx="2710248" cy="774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822D1A-004F-8FD6-C567-B9B9505D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1132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369A87-F133-37EC-FE00-72A9EFD54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51" y="98630"/>
            <a:ext cx="2345968" cy="2345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957647-C8AB-D89C-B1CB-013863BE1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1" y="2897404"/>
            <a:ext cx="4446431" cy="29626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13A927-A0CC-1412-2FE3-0F1BD796C516}"/>
              </a:ext>
            </a:extLst>
          </p:cNvPr>
          <p:cNvSpPr txBox="1"/>
          <p:nvPr/>
        </p:nvSpPr>
        <p:spPr>
          <a:xfrm>
            <a:off x="244031" y="5943500"/>
            <a:ext cx="427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MoU signing with RRU Gandhinagar.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9592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1074B-B89E-DA74-17FF-5184873F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52" y="1002890"/>
            <a:ext cx="6901374" cy="1445342"/>
          </a:xfrm>
        </p:spPr>
        <p:txBody>
          <a:bodyPr/>
          <a:lstStyle/>
          <a:p>
            <a:r>
              <a:rPr lang="en-IN" b="1" dirty="0">
                <a:solidFill>
                  <a:schemeClr val="accent2"/>
                </a:solidFill>
                <a:latin typeface="Century Gothic (Headings)"/>
              </a:rPr>
              <a:t>Global Leaders in AI </a:t>
            </a:r>
            <a:r>
              <a:rPr lang="en-IN" b="1" dirty="0" err="1">
                <a:solidFill>
                  <a:schemeClr val="accent2"/>
                </a:solidFill>
                <a:latin typeface="Century Gothic (Headings)"/>
              </a:rPr>
              <a:t>DefenCe</a:t>
            </a:r>
            <a:endParaRPr lang="en-IN" b="1" dirty="0">
              <a:solidFill>
                <a:schemeClr val="accent2"/>
              </a:solidFill>
              <a:latin typeface="Century Gothic (Headings)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452A106-CBA0-DE78-9592-3A28941455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6700" y="2526779"/>
            <a:ext cx="6576552" cy="3265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Body)"/>
              </a:rPr>
              <a:t>The USA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Body)"/>
              </a:rPr>
              <a:t>: DARPA’s AI defense programs.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Body)"/>
              </a:rPr>
              <a:t>China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Body)"/>
              </a:rPr>
              <a:t>: Focus on AI-powered military innovation.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Body)"/>
              </a:rPr>
              <a:t>Russia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Body)"/>
              </a:rPr>
              <a:t>: AI-enabled autonomous warfare systems.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Body)"/>
              </a:rPr>
              <a:t>EU (European Union)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Body)"/>
              </a:rPr>
              <a:t>: Collaborative AI defense </a:t>
            </a:r>
            <a:r>
              <a:rPr lang="en-US" altLang="en-US" cap="none" dirty="0">
                <a:solidFill>
                  <a:schemeClr val="tx1"/>
                </a:solidFill>
                <a:effectLst/>
                <a:latin typeface="Century Gothic (Body)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Body)"/>
              </a:rPr>
              <a:t>projects.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Body)"/>
              </a:rPr>
              <a:t>India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Body)"/>
              </a:rPr>
              <a:t>: Development of AI-based surveillance and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entury Gothic (Body)"/>
              </a:rPr>
              <a:t>defence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entury Gothic (Body)"/>
              </a:rPr>
              <a:t> technologies.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BB4A7-3FAC-5DFD-4D9C-AF8127E6EE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" y="70022"/>
            <a:ext cx="2710248" cy="774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A5CA9B-D2CC-088E-900F-42264D9E2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671" y="0"/>
            <a:ext cx="461132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0C8E01-80FC-0544-7A45-C08A2731F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744" y="1096116"/>
            <a:ext cx="4108097" cy="164606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E3E5FD-EB9C-DDEB-B118-BB68E1036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286" y="3429000"/>
            <a:ext cx="4093014" cy="213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88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FEBA-6219-60F9-46A0-D1B961C88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accent2"/>
                </a:solidFill>
                <a:effectLst/>
                <a:latin typeface="Century Gothic (Headings)"/>
              </a:rPr>
              <a:t>Challenges in Adopting AI in Defence</a:t>
            </a:r>
            <a:endParaRPr lang="en-IN" dirty="0">
              <a:solidFill>
                <a:schemeClr val="accent2"/>
              </a:solidFill>
              <a:latin typeface="Century Gothic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B9FA1-3FDE-C042-6F24-8999BA576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542" y="2332702"/>
            <a:ext cx="9905998" cy="3124201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2D3"/>
                </a:solidFill>
                <a:effectLst/>
                <a:latin typeface="Century Gothic (Body)"/>
              </a:rPr>
              <a:t>Data Security Concerns</a:t>
            </a:r>
            <a:endParaRPr lang="en-US" b="0" i="0" dirty="0">
              <a:solidFill>
                <a:srgbClr val="D1D2D3"/>
              </a:solidFill>
              <a:effectLst/>
              <a:latin typeface="Century Gothic (Body)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2D3"/>
                </a:solidFill>
                <a:effectLst/>
                <a:latin typeface="Century Gothic (Body)"/>
              </a:rPr>
              <a:t>Ethical and Legal Challenges</a:t>
            </a:r>
            <a:endParaRPr lang="en-US" b="0" i="0" dirty="0">
              <a:solidFill>
                <a:srgbClr val="D1D2D3"/>
              </a:solidFill>
              <a:effectLst/>
              <a:latin typeface="Century Gothic (Body)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2D3"/>
                </a:solidFill>
                <a:effectLst/>
                <a:latin typeface="Century Gothic (Body)"/>
              </a:rPr>
              <a:t>Budget and Infrastructure Constraints</a:t>
            </a:r>
            <a:endParaRPr lang="en-US" b="0" i="0" dirty="0">
              <a:solidFill>
                <a:srgbClr val="D1D2D3"/>
              </a:solidFill>
              <a:effectLst/>
              <a:latin typeface="Century Gothic (Body)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2D3"/>
                </a:solidFill>
                <a:effectLst/>
                <a:latin typeface="Century Gothic (Body)"/>
              </a:rPr>
              <a:t>Integration with Legacy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EF3C9-27C0-A6AA-B482-0FFE1583FC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62" y="78659"/>
            <a:ext cx="2710248" cy="77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31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96DC9-17B6-AFF7-797E-45921A536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latin typeface="Century Gothic (Headings)"/>
              </a:rPr>
              <a:t>Risks of AI in Defense</a:t>
            </a:r>
            <a:endParaRPr lang="en-IN" b="1" dirty="0">
              <a:solidFill>
                <a:schemeClr val="accent2"/>
              </a:solidFill>
              <a:latin typeface="Century Gothic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5F448-19AD-D3C2-20FF-F0FC4625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6252445" cy="31242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dirty="0"/>
              <a:t>Potential Risks</a:t>
            </a:r>
          </a:p>
          <a:p>
            <a:pPr>
              <a:lnSpc>
                <a:spcPct val="150000"/>
              </a:lnSpc>
            </a:pPr>
            <a:r>
              <a:rPr lang="en-US" dirty="0"/>
              <a:t>AI system failures in critical scenarios.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US" dirty="0"/>
              <a:t>Vulnerability to hacking and adversarial AI.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US" dirty="0"/>
              <a:t>The risk of AI arms races between nations.</a:t>
            </a:r>
          </a:p>
          <a:p>
            <a:pPr>
              <a:lnSpc>
                <a:spcPct val="150000"/>
              </a:lnSpc>
            </a:pPr>
            <a:r>
              <a:rPr lang="en-US" sz="1800" kern="1200" cap="small" dirty="0">
                <a:gradFill>
                  <a:gsLst>
                    <a:gs pos="0">
                      <a:srgbClr val="FFFFFF"/>
                    </a:gs>
                    <a:gs pos="100000">
                      <a:srgbClr val="BFBFBF"/>
                    </a:gs>
                  </a:gsLst>
                  <a:lin ang="5580000" scaled="0"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 panose="020B0502020202020204" pitchFamily="34" charset="0"/>
                <a:ea typeface="+mn-ea"/>
                <a:cs typeface="+mn-cs"/>
              </a:rPr>
              <a:t>AI system failures in critical scenarios.</a:t>
            </a:r>
            <a:endParaRPr lang="en-IN" sz="1800" dirty="0">
              <a:effectLst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41695-2254-211B-0B85-58F085496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671" y="0"/>
            <a:ext cx="461132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FD4DFE-4A70-59BB-63B8-75BCE257DF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" y="70022"/>
            <a:ext cx="2710248" cy="774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46905A-352B-CF67-9D8D-E9D7195E1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222" y="609600"/>
            <a:ext cx="4086225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DF43AB-62AA-3EDC-4A0B-010DF7888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3222" y="3264309"/>
            <a:ext cx="4086224" cy="252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97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853E9-205F-4B04-4639-73172462D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308" y="1167648"/>
            <a:ext cx="7580671" cy="1428068"/>
          </a:xfrm>
        </p:spPr>
        <p:txBody>
          <a:bodyPr/>
          <a:lstStyle/>
          <a:p>
            <a:r>
              <a:rPr lang="en-US" b="1" i="0" dirty="0">
                <a:solidFill>
                  <a:schemeClr val="accent2"/>
                </a:solidFill>
                <a:effectLst/>
                <a:latin typeface="Century Gothic (Headings)"/>
              </a:rPr>
              <a:t>Future of AI in Defence for India</a:t>
            </a:r>
            <a:endParaRPr lang="en-IN" dirty="0">
              <a:solidFill>
                <a:schemeClr val="accent2"/>
              </a:solidFill>
              <a:latin typeface="Century Gothic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596A2-BDE4-FE0C-0FF5-34EDF7E17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491" y="2593190"/>
            <a:ext cx="6724393" cy="3097162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2D3"/>
                </a:solidFill>
                <a:effectLst/>
                <a:latin typeface="Century Gothic (Body)"/>
              </a:rPr>
              <a:t>Predicted Growth</a:t>
            </a:r>
            <a:r>
              <a:rPr lang="en-US" b="0" i="0" dirty="0">
                <a:solidFill>
                  <a:srgbClr val="D1D2D3"/>
                </a:solidFill>
                <a:effectLst/>
                <a:latin typeface="Century Gothic (Body)"/>
              </a:rPr>
              <a:t>: Investment in AI and robotics in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Century Gothic (Body)"/>
              </a:rPr>
              <a:t>defence</a:t>
            </a:r>
            <a:endParaRPr lang="en-US" b="0" i="0" dirty="0">
              <a:solidFill>
                <a:srgbClr val="D1D2D3"/>
              </a:solidFill>
              <a:effectLst/>
              <a:latin typeface="Century Gothic (Body)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2D3"/>
                </a:solidFill>
                <a:effectLst/>
                <a:latin typeface="Century Gothic (Body)"/>
              </a:rPr>
              <a:t>AI-Driven Strategic Decisions</a:t>
            </a:r>
            <a:r>
              <a:rPr lang="en-US" b="0" i="0" dirty="0">
                <a:solidFill>
                  <a:srgbClr val="D1D2D3"/>
                </a:solidFill>
                <a:effectLst/>
                <a:latin typeface="Century Gothic (Body)"/>
              </a:rPr>
              <a:t>: Use of AI in intelligence and warfare strategies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2D3"/>
                </a:solidFill>
                <a:effectLst/>
                <a:latin typeface="Century Gothic (Body)"/>
              </a:rPr>
              <a:t>Global Leadership in AI Defence Tech</a:t>
            </a:r>
            <a:r>
              <a:rPr lang="en-US" b="0" i="0" dirty="0">
                <a:solidFill>
                  <a:srgbClr val="D1D2D3"/>
                </a:solidFill>
                <a:effectLst/>
                <a:latin typeface="Century Gothic (Body)"/>
              </a:rPr>
              <a:t>: India's roadmap to becoming a leader in AI for military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78EF4D-62C2-DF1E-E312-4AFED739ED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62" y="78659"/>
            <a:ext cx="2710248" cy="774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E04D76-F4DB-CD98-605D-47AFBF4CE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1132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3DBFE4-FBC0-EB50-C5AC-55072C2A4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2" y="162232"/>
            <a:ext cx="3886662" cy="2174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5589C-78BF-18BD-9C5C-85084A7A3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551" y="2447201"/>
            <a:ext cx="3886663" cy="2174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DF34ED-2D0C-43B9-D172-7C05F3BD7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228" y="4928419"/>
            <a:ext cx="4322273" cy="123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90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EA1F9-1421-5E72-DE39-BBC82469F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07" y="1217355"/>
            <a:ext cx="9905998" cy="1905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2"/>
                </a:solidFill>
              </a:rPr>
              <a:t> Importance of AI in Defence</a:t>
            </a:r>
            <a:endParaRPr lang="en-IN" sz="3600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A112F-26F3-D6AA-E3A3-85AFE3326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291" y="2365288"/>
            <a:ext cx="9905998" cy="31242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Why is AI crucial in </a:t>
            </a:r>
            <a:r>
              <a:rPr lang="en-US" dirty="0" err="1"/>
              <a:t>defence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Increased efficiency and accuracy.</a:t>
            </a:r>
          </a:p>
          <a:p>
            <a:pPr>
              <a:lnSpc>
                <a:spcPct val="150000"/>
              </a:lnSpc>
            </a:pPr>
            <a:r>
              <a:rPr lang="en-US" dirty="0"/>
              <a:t>Real-time data analysis.</a:t>
            </a:r>
          </a:p>
          <a:p>
            <a:pPr>
              <a:lnSpc>
                <a:spcPct val="150000"/>
              </a:lnSpc>
            </a:pPr>
            <a:r>
              <a:rPr lang="en-US" dirty="0"/>
              <a:t>Enhanced automation and decision support.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E9F46-94D1-027F-528B-52A0BD37BC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07" y="55819"/>
            <a:ext cx="2710248" cy="774357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DCB66E7C-5BB7-BE5D-457B-5D555493F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523" y="0"/>
            <a:ext cx="4778477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37D47-82FF-DF7A-3525-29873AEAB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813" y="1672712"/>
            <a:ext cx="3991896" cy="351257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575683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8CD89-430D-C56A-5080-EE9F52778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388" y="853016"/>
            <a:ext cx="9905998" cy="1905000"/>
          </a:xfrm>
        </p:spPr>
        <p:txBody>
          <a:bodyPr/>
          <a:lstStyle/>
          <a:p>
            <a:r>
              <a:rPr lang="en-IN" b="1" dirty="0">
                <a:solidFill>
                  <a:schemeClr val="accent2"/>
                </a:solidFill>
                <a:latin typeface="Century Gothic (Headings)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606F7-3F11-F35D-7B45-1C917C0AF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04883"/>
            <a:ext cx="9121876" cy="36944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dirty="0"/>
              <a:t>Key Takeaways</a:t>
            </a:r>
          </a:p>
          <a:p>
            <a:pPr>
              <a:lnSpc>
                <a:spcPct val="150000"/>
              </a:lnSpc>
            </a:pPr>
            <a:r>
              <a:rPr lang="en-US" dirty="0"/>
              <a:t>AI’s growing role in revolutionizing military strategies and operations.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US" dirty="0"/>
              <a:t>The need for careful regulation and responsible use.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US" dirty="0"/>
              <a:t>The potential for AI to shape the future of </a:t>
            </a:r>
            <a:r>
              <a:rPr lang="en-US" dirty="0" err="1"/>
              <a:t>defence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9E590-7CE7-0DA4-04BA-AA24DE8F2A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62" y="78659"/>
            <a:ext cx="2710248" cy="77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6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54278-CBEB-3365-8E5E-176EF5046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7686" y="2479402"/>
            <a:ext cx="5526503" cy="1478570"/>
          </a:xfrm>
        </p:spPr>
        <p:txBody>
          <a:bodyPr>
            <a:normAutofit fontScale="90000"/>
          </a:bodyPr>
          <a:lstStyle/>
          <a:p>
            <a:r>
              <a:rPr lang="en-US" sz="8000" b="1" dirty="0">
                <a:solidFill>
                  <a:schemeClr val="accent2"/>
                </a:solidFill>
              </a:rPr>
              <a:t>THANK YOU</a:t>
            </a:r>
            <a:endParaRPr lang="en-IN" sz="8000" b="1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3BF5F-798E-F455-BED6-441FE52DFC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62" y="78659"/>
            <a:ext cx="2710248" cy="77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23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98D67-3FBB-6F46-5C76-347DD83B7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470" y="258012"/>
            <a:ext cx="9905998" cy="1905000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accent2"/>
                </a:solidFill>
              </a:rPr>
              <a:t>Historical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620D5-A5FF-04B6-6322-400A52886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3470" y="1986116"/>
            <a:ext cx="6580712" cy="34081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Evolution of AI in Defence</a:t>
            </a:r>
          </a:p>
          <a:p>
            <a:endParaRPr lang="en-US" dirty="0"/>
          </a:p>
          <a:p>
            <a:r>
              <a:rPr lang="en-US" dirty="0"/>
              <a:t>Early uses of AI (Cold War, automated systems)</a:t>
            </a:r>
          </a:p>
          <a:p>
            <a:endParaRPr lang="en-US" dirty="0"/>
          </a:p>
          <a:p>
            <a:r>
              <a:rPr lang="en-US" dirty="0"/>
              <a:t>Recent breakthroughs in machine learning and robotics.</a:t>
            </a:r>
          </a:p>
          <a:p>
            <a:endParaRPr lang="en-US" dirty="0"/>
          </a:p>
          <a:p>
            <a:r>
              <a:rPr lang="en-IN" dirty="0"/>
              <a:t>Milestones in AI and defence collaboration.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7BB55-CE74-C9BF-956D-3C8261E992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752" y="78658"/>
            <a:ext cx="2710248" cy="774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F0BF81-0F57-2358-1932-6558825ED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79647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77B64F-3356-D560-FCE7-EC5340C8D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23" y="224870"/>
            <a:ext cx="4572000" cy="640825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820565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1DE1-23D5-A03E-49C6-B51ACEA09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90" y="810068"/>
            <a:ext cx="9905998" cy="19050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AI-Driven Autonomous Vehicles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C4689-1636-6DDA-4D5D-AA1A2A3C5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090" y="2196729"/>
            <a:ext cx="9905998" cy="31242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IN" dirty="0"/>
              <a:t>Autonomous Systems in Defence</a:t>
            </a:r>
          </a:p>
          <a:p>
            <a:pPr>
              <a:lnSpc>
                <a:spcPct val="150000"/>
              </a:lnSpc>
            </a:pPr>
            <a:r>
              <a:rPr lang="en-US" dirty="0"/>
              <a:t>UAVs (Unmanned Aerial Vehicles) and drones.</a:t>
            </a:r>
          </a:p>
          <a:p>
            <a:pPr>
              <a:lnSpc>
                <a:spcPct val="150000"/>
              </a:lnSpc>
            </a:pPr>
            <a:r>
              <a:rPr lang="en-US" dirty="0"/>
              <a:t>Autonomous tanks and naval ships.</a:t>
            </a:r>
          </a:p>
          <a:p>
            <a:pPr>
              <a:lnSpc>
                <a:spcPct val="150000"/>
              </a:lnSpc>
            </a:pPr>
            <a:r>
              <a:rPr lang="en-US" dirty="0"/>
              <a:t>Benefits: Reduced human risk, 24/7 operations.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B2161-007C-BF88-794B-673C85353E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" y="35711"/>
            <a:ext cx="2710248" cy="774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F64173-1479-F122-E438-6DB93D869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649" y="0"/>
            <a:ext cx="472235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FADD7-B454-7D38-A301-64260C9EF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882" y="238432"/>
            <a:ext cx="4109884" cy="638113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2DCC3E-9E39-4077-643E-78ACE81C4A82}"/>
              </a:ext>
            </a:extLst>
          </p:cNvPr>
          <p:cNvSpPr txBox="1"/>
          <p:nvPr/>
        </p:nvSpPr>
        <p:spPr>
          <a:xfrm>
            <a:off x="7982133" y="6230953"/>
            <a:ext cx="3903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 err="1"/>
              <a:t>Madfox</a:t>
            </a:r>
            <a:r>
              <a:rPr lang="en-IN" sz="1600" dirty="0"/>
              <a:t> Autonomous Surface Vehicle</a:t>
            </a:r>
          </a:p>
        </p:txBody>
      </p:sp>
    </p:spTree>
    <p:extLst>
      <p:ext uri="{BB962C8B-B14F-4D97-AF65-F5344CB8AC3E}">
        <p14:creationId xmlns:p14="http://schemas.microsoft.com/office/powerpoint/2010/main" val="996956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DD46-6C74-A8DE-CD0E-36FD603EB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474405"/>
            <a:ext cx="9905998" cy="19050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Exercise SPRING STORM – AI on </a:t>
            </a:r>
            <a:br>
              <a:rPr lang="en-US" b="1" dirty="0">
                <a:solidFill>
                  <a:schemeClr val="accent2"/>
                </a:solidFill>
              </a:rPr>
            </a:br>
            <a:r>
              <a:rPr lang="en-US" b="1" dirty="0">
                <a:solidFill>
                  <a:schemeClr val="accent2"/>
                </a:solidFill>
              </a:rPr>
              <a:t>the Ground </a:t>
            </a:r>
            <a:endParaRPr lang="en-IN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14988-BC55-145F-1F88-BCC11815E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792" y="1986115"/>
            <a:ext cx="9905998" cy="312420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In May 2021, the British Army used AI for the first time to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assist in critical operations. A Machine Learning engine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processed vast data, reducing planning time and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providing real-time decision-making support for soldiers.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697EB-B5CF-2531-EBD9-8AEC422D1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9565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E3916F-9F9A-24BB-6F27-8E4C4BFC2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34" y="474406"/>
            <a:ext cx="4599390" cy="590918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633D5-9509-9EEA-6B2A-59590C13A2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752" y="87227"/>
            <a:ext cx="2710248" cy="77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3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DE756-7941-FA8D-0DE8-3641483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29" y="0"/>
            <a:ext cx="11050587" cy="1905000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Collaborative Breakthroughs in AI: Contributions of Ministry of Defence, DRDO</a:t>
            </a:r>
            <a:endParaRPr lang="en-IN" b="1" dirty="0">
              <a:solidFill>
                <a:schemeClr val="accent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088229-465E-6BD0-D084-BD4BD3923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029" y="1769493"/>
            <a:ext cx="5102506" cy="345097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D39802-CC59-5943-69F2-A67E8041E924}"/>
              </a:ext>
            </a:extLst>
          </p:cNvPr>
          <p:cNvCxnSpPr>
            <a:cxnSpLocks/>
          </p:cNvCxnSpPr>
          <p:nvPr/>
        </p:nvCxnSpPr>
        <p:spPr>
          <a:xfrm>
            <a:off x="669029" y="1553497"/>
            <a:ext cx="1105058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74BF6E3-D2E1-9E1C-EF5F-9D8EBE5563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29" t="1119" r="9868"/>
          <a:stretch/>
        </p:blipFill>
        <p:spPr>
          <a:xfrm>
            <a:off x="6085734" y="1769493"/>
            <a:ext cx="5633882" cy="346577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0CC3A4-A152-8851-A84F-67EFA97F1428}"/>
              </a:ext>
            </a:extLst>
          </p:cNvPr>
          <p:cNvSpPr txBox="1"/>
          <p:nvPr/>
        </p:nvSpPr>
        <p:spPr>
          <a:xfrm>
            <a:off x="245806" y="5416800"/>
            <a:ext cx="11867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D1D2D3"/>
                </a:solidFill>
                <a:effectLst/>
                <a:latin typeface="Century Gothic (Body)"/>
              </a:rPr>
              <a:t>Union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Century Gothic (Body)"/>
              </a:rPr>
              <a:t>Defence</a:t>
            </a:r>
            <a:r>
              <a:rPr lang="en-US" b="0" i="0" dirty="0">
                <a:solidFill>
                  <a:srgbClr val="D1D2D3"/>
                </a:solidFill>
                <a:effectLst/>
                <a:latin typeface="Century Gothic (Body)"/>
              </a:rPr>
              <a:t> Minister Rajnath Singh launched 75 newly-developed (AI) technologies during the first-ever 'AI in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Century Gothic (Body)"/>
              </a:rPr>
              <a:t>Defence</a:t>
            </a:r>
            <a:r>
              <a:rPr lang="en-US" b="0" i="0" dirty="0">
                <a:solidFill>
                  <a:srgbClr val="D1D2D3"/>
                </a:solidFill>
                <a:effectLst/>
                <a:latin typeface="Century Gothic (Body)"/>
              </a:rPr>
              <a:t>' (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Century Gothic (Body)"/>
              </a:rPr>
              <a:t>AIDef</a:t>
            </a:r>
            <a:r>
              <a:rPr lang="en-US" b="0" i="0" dirty="0">
                <a:solidFill>
                  <a:srgbClr val="D1D2D3"/>
                </a:solidFill>
                <a:effectLst/>
                <a:latin typeface="Century Gothic (Body)"/>
              </a:rPr>
              <a:t>) symposium and exhibition,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Century Gothic (Body)"/>
              </a:rPr>
              <a:t>organised</a:t>
            </a:r>
            <a:r>
              <a:rPr lang="en-US" b="0" i="0" dirty="0">
                <a:solidFill>
                  <a:srgbClr val="D1D2D3"/>
                </a:solidFill>
                <a:effectLst/>
                <a:latin typeface="Century Gothic (Body)"/>
              </a:rPr>
              <a:t> by the Ministry of </a:t>
            </a:r>
            <a:r>
              <a:rPr lang="en-US" b="0" i="0" dirty="0" err="1">
                <a:solidFill>
                  <a:srgbClr val="D1D2D3"/>
                </a:solidFill>
                <a:effectLst/>
                <a:latin typeface="Century Gothic (Body)"/>
              </a:rPr>
              <a:t>Defence</a:t>
            </a:r>
            <a:r>
              <a:rPr lang="en-US" b="0" i="0" dirty="0">
                <a:solidFill>
                  <a:srgbClr val="D1D2D3"/>
                </a:solidFill>
                <a:effectLst/>
                <a:latin typeface="Century Gothic (Body)"/>
              </a:rPr>
              <a:t> in New Delhi on Monday 11th July 2022.</a:t>
            </a:r>
            <a:endParaRPr lang="en-IN" dirty="0">
              <a:latin typeface="Century Gothic (Body)"/>
            </a:endParaRPr>
          </a:p>
          <a:p>
            <a:endParaRPr lang="en-IN" dirty="0">
              <a:latin typeface="Century Gothic (Body)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EC55E8-F7E1-0111-8352-3C5971DAA6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752" y="78658"/>
            <a:ext cx="2710248" cy="77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04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DB77-B319-C9A0-8C8C-2906D05DC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97" y="840794"/>
            <a:ext cx="7197213" cy="1905000"/>
          </a:xfrm>
        </p:spPr>
        <p:txBody>
          <a:bodyPr>
            <a:normAutofit/>
          </a:bodyPr>
          <a:lstStyle/>
          <a:p>
            <a:r>
              <a:rPr lang="fr-FR" sz="3600" b="1" dirty="0" err="1">
                <a:solidFill>
                  <a:schemeClr val="accent2"/>
                </a:solidFill>
              </a:rPr>
              <a:t>Sapper</a:t>
            </a:r>
            <a:r>
              <a:rPr lang="fr-FR" sz="3600" b="1" dirty="0">
                <a:solidFill>
                  <a:schemeClr val="accent2"/>
                </a:solidFill>
              </a:rPr>
              <a:t> Scout – Mine </a:t>
            </a:r>
            <a:r>
              <a:rPr lang="fr-FR" sz="3600" b="1" dirty="0" err="1">
                <a:solidFill>
                  <a:schemeClr val="accent2"/>
                </a:solidFill>
              </a:rPr>
              <a:t>Detection</a:t>
            </a:r>
            <a:r>
              <a:rPr lang="fr-FR" sz="3600" b="1" dirty="0">
                <a:solidFill>
                  <a:schemeClr val="accent2"/>
                </a:solidFill>
              </a:rPr>
              <a:t> UGV</a:t>
            </a:r>
            <a:endParaRPr lang="en-IN" sz="3600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B9D12-6841-2575-7BA0-164495679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75" y="2876156"/>
            <a:ext cx="7311744" cy="312420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"Sapper Scout" is a mine detection UGV equipped with a 5-axis robotic arm for cutting trip wires and a tracked platform for all-terrain mobility. It features three cameras for mine detection, navigation, and 360-degree environmental reconnaissance.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entury Gothic" panose="020B0502020202020204" pitchFamily="34" charset="0"/>
              </a:rPr>
              <a:t>In the Indian Army, the existing system that is being used to carry out mine field breaching, is that of trawl tanks.</a:t>
            </a:r>
            <a:endParaRPr lang="en-IN" sz="2000" dirty="0">
              <a:latin typeface="Century Gothic" panose="020B0502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BCCBE-6F1E-50FB-7611-8D5FA2FC8E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75" y="68827"/>
            <a:ext cx="2710248" cy="774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0D714C-30BA-FA28-726B-88C1762E6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510" y="0"/>
            <a:ext cx="466048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CFA582-42F2-C004-239B-472CA022B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633" y="456005"/>
            <a:ext cx="3078747" cy="243467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356C7A-1C4B-E4DD-9171-4E695E9CD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5691" y="3568892"/>
            <a:ext cx="3292125" cy="221761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835311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5F48-6411-E235-31EB-178677A90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331" y="685068"/>
            <a:ext cx="7147179" cy="190500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AI Capability in Swarm Drones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399D7-2AA1-7D36-C865-11D96EA16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6331" y="1915805"/>
            <a:ext cx="7147179" cy="312420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Drone Swarms offer aerial support for ground forces, influencing battlefield dynamics and enabling precise, flexible operations in both offensive and defensive tasks. With capabilities like </a:t>
            </a: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Beyond</a:t>
            </a:r>
            <a:r>
              <a:rPr lang="en-US" dirty="0"/>
              <a:t> Visual Line of Sight (BVLOS) attacks and reduced mission costs, they are effective for detecting and targeting enemy ground forces while minimizing human risk.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7670C-8362-B659-6D10-46006D02F0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62" y="78659"/>
            <a:ext cx="2710248" cy="774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DF20F8-7EE1-22A2-176E-CCB4F923A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478998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D1050D-3998-E948-A9CC-D35A24541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17" y="3711459"/>
            <a:ext cx="4330353" cy="2461473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CDE0E9-A8A5-8C2D-5101-ED6EFA3B6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816" y="685068"/>
            <a:ext cx="4330353" cy="246147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4127913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E7DBB-7D77-14EC-F561-E09BD3C6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919" y="440844"/>
            <a:ext cx="9905998" cy="1905000"/>
          </a:xfrm>
        </p:spPr>
        <p:txBody>
          <a:bodyPr>
            <a:normAutofit/>
          </a:bodyPr>
          <a:lstStyle/>
          <a:p>
            <a:r>
              <a:rPr lang="en-IN" sz="3600" b="1" dirty="0">
                <a:solidFill>
                  <a:schemeClr val="accent2"/>
                </a:solidFill>
              </a:rPr>
              <a:t>Cognitive Radar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A52207-33A7-9D28-B9EC-E3E9154986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62" y="78659"/>
            <a:ext cx="2710248" cy="774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49B142-2EA6-0533-7D0C-266C9DF02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78998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59C4D3-04D0-7940-3C4F-74A5A9271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57" y="597042"/>
            <a:ext cx="4305673" cy="210038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71BC1C-33C3-B331-265C-04AF0549D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57" y="3294466"/>
            <a:ext cx="4305673" cy="229381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E3E9E24F-B083-CC39-AB08-71B254B265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15919" y="1947385"/>
            <a:ext cx="6698481" cy="377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 (Body)"/>
              </a:rPr>
              <a:t>Modern radar systems face challenges in dynamic environments, but DRDO's Young Scientist Laboratory has developed AI-driven solutions using Deep Neural Networks and Reinforcement Learning for enhanced target detection, angular estimation, and waveform adaptation. Key innovations include CNN-based target detection, Doppler compensation, and advanced algorithms for missile tracking and classification.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 (Body)"/>
            </a:endParaRPr>
          </a:p>
        </p:txBody>
      </p:sp>
    </p:spTree>
    <p:extLst>
      <p:ext uri="{BB962C8B-B14F-4D97-AF65-F5344CB8AC3E}">
        <p14:creationId xmlns:p14="http://schemas.microsoft.com/office/powerpoint/2010/main" val="12279575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378</TotalTime>
  <Words>918</Words>
  <Application>Microsoft Office PowerPoint</Application>
  <PresentationFormat>Widescreen</PresentationFormat>
  <Paragraphs>89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Century Gothic</vt:lpstr>
      <vt:lpstr>Century Gothic (Body)</vt:lpstr>
      <vt:lpstr>Century Gothic (Headings)</vt:lpstr>
      <vt:lpstr>Source Sans Pro</vt:lpstr>
      <vt:lpstr>Mesh</vt:lpstr>
      <vt:lpstr>AI in Defence </vt:lpstr>
      <vt:lpstr> Importance of AI in Defence</vt:lpstr>
      <vt:lpstr>Historical Context</vt:lpstr>
      <vt:lpstr>AI-Driven Autonomous Vehicles</vt:lpstr>
      <vt:lpstr>Exercise SPRING STORM – AI on  the Ground </vt:lpstr>
      <vt:lpstr>Collaborative Breakthroughs in AI: Contributions of Ministry of Defence, DRDO</vt:lpstr>
      <vt:lpstr>Sapper Scout – Mine Detection UGV</vt:lpstr>
      <vt:lpstr>AI Capability in Swarm Drones</vt:lpstr>
      <vt:lpstr>Cognitive Radar </vt:lpstr>
      <vt:lpstr>AI-Based Motion Detection &amp; Target Identification System in LC</vt:lpstr>
      <vt:lpstr>AI in Logistics and Supply Chain</vt:lpstr>
      <vt:lpstr>AI-Enabled Airborne Electro-Optic Infrared System</vt:lpstr>
      <vt:lpstr>Automatic Number Plate Recognition for Smart Cities</vt:lpstr>
      <vt:lpstr>AI-Enabled Surveillance Systems</vt:lpstr>
      <vt:lpstr>India’s AI Defence Programs &amp; Initiatives</vt:lpstr>
      <vt:lpstr>Global Leaders in AI DefenCe</vt:lpstr>
      <vt:lpstr>Challenges in Adopting AI in Defence</vt:lpstr>
      <vt:lpstr>Risks of AI in Defense</vt:lpstr>
      <vt:lpstr>Future of AI in Defence for India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Nirmit Kotadiya</dc:creator>
  <cp:lastModifiedBy>Nirmit Kotadiya</cp:lastModifiedBy>
  <cp:revision>91</cp:revision>
  <dcterms:created xsi:type="dcterms:W3CDTF">2024-10-02T07:29:01Z</dcterms:created>
  <dcterms:modified xsi:type="dcterms:W3CDTF">2024-10-06T11:14:58Z</dcterms:modified>
</cp:coreProperties>
</file>